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2" r:id="rId2"/>
    <p:sldId id="257" r:id="rId3"/>
    <p:sldId id="267" r:id="rId4"/>
    <p:sldId id="266" r:id="rId5"/>
    <p:sldId id="269" r:id="rId6"/>
    <p:sldId id="270" r:id="rId7"/>
    <p:sldId id="268" r:id="rId8"/>
    <p:sldId id="258" r:id="rId9"/>
    <p:sldId id="263" r:id="rId10"/>
    <p:sldId id="265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85036" autoAdjust="0"/>
  </p:normalViewPr>
  <p:slideViewPr>
    <p:cSldViewPr snapToGrid="0">
      <p:cViewPr varScale="1">
        <p:scale>
          <a:sx n="93" d="100"/>
          <a:sy n="93" d="100"/>
        </p:scale>
        <p:origin x="16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8CBDA-308B-449C-9636-95DDF877B460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3B12F-D726-457C-90E6-4DC8764F3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1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Homework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1D4F5-FE0E-43C1-9D4D-2B974D92BE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158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3B12F-D726-457C-90E6-4DC8764F32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28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1D4F5-FE0E-43C1-9D4D-2B974D92BED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664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1D4F5-FE0E-43C1-9D4D-2B974D92BED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20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4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22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78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34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61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5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92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36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5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73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63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E79FD-99A6-4CAC-8293-850E3925637D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76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mPpfjKY2QC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367"/>
            <a:ext cx="9192385" cy="6895367"/>
          </a:xfrm>
        </p:spPr>
      </p:pic>
      <p:sp>
        <p:nvSpPr>
          <p:cNvPr id="5" name="Rectangle 4"/>
          <p:cNvSpPr/>
          <p:nvPr/>
        </p:nvSpPr>
        <p:spPr>
          <a:xfrm>
            <a:off x="2225473" y="1580052"/>
            <a:ext cx="5847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/>
              <a:t> </a:t>
            </a:r>
          </a:p>
        </p:txBody>
      </p:sp>
      <p:pic>
        <p:nvPicPr>
          <p:cNvPr id="1026" name="Picture 2" descr="Image result for think pair sh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642" y="3976978"/>
            <a:ext cx="3753021" cy="100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827003" y="2093182"/>
            <a:ext cx="52458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dirty="0" smtClean="0">
                <a:latin typeface="Garamond" panose="02020404030301010803" pitchFamily="18" charset="0"/>
              </a:rPr>
              <a:t>What are the similarities between school learning and university learning? </a:t>
            </a:r>
            <a:endParaRPr lang="en-GB" sz="36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0" cy="6858000"/>
          </a:xfrm>
        </p:spPr>
      </p:pic>
      <p:sp>
        <p:nvSpPr>
          <p:cNvPr id="3" name="Rectangle 2"/>
          <p:cNvSpPr/>
          <p:nvPr/>
        </p:nvSpPr>
        <p:spPr>
          <a:xfrm>
            <a:off x="1020536" y="766297"/>
            <a:ext cx="8948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latin typeface="Garamond" panose="02020404030301010803" pitchFamily="18" charset="0"/>
              </a:rPr>
              <a:t>Design a University </a:t>
            </a:r>
            <a:r>
              <a:rPr lang="en-GB" sz="3600" b="1" dirty="0" smtClean="0">
                <a:latin typeface="Garamond" panose="02020404030301010803" pitchFamily="18" charset="0"/>
              </a:rPr>
              <a:t>Society </a:t>
            </a:r>
            <a:endParaRPr lang="en-GB" sz="3600" b="1" dirty="0" smtClean="0">
              <a:latin typeface="Garamond" panose="020204040303010108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8093" y="1527728"/>
            <a:ext cx="5738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GB" sz="2000" dirty="0" smtClean="0">
              <a:latin typeface="Garamond" panose="02020404030301010803" pitchFamily="18" charset="0"/>
            </a:endParaRPr>
          </a:p>
          <a:p>
            <a:endParaRPr lang="en-GB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741" y="343939"/>
            <a:ext cx="4116241" cy="40047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6149" y="1443197"/>
            <a:ext cx="44728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Garamond" panose="02020404030301010803" pitchFamily="18" charset="0"/>
              </a:rPr>
              <a:t>A </a:t>
            </a:r>
            <a:r>
              <a:rPr lang="en-GB" sz="2000" dirty="0" smtClean="0">
                <a:latin typeface="Garamond" panose="02020404030301010803" pitchFamily="18" charset="0"/>
              </a:rPr>
              <a:t>university society is a student club, created by students, for students. They hold events, raise money for charities, and provide a social space for students. </a:t>
            </a:r>
            <a:endParaRPr lang="en-GB" sz="2000" dirty="0" smtClean="0">
              <a:latin typeface="Garamond" panose="02020404030301010803" pitchFamily="18" charset="0"/>
            </a:endParaRPr>
          </a:p>
          <a:p>
            <a:endParaRPr lang="en-GB" sz="2000" dirty="0">
              <a:latin typeface="Garamond" panose="02020404030301010803" pitchFamily="18" charset="0"/>
            </a:endParaRPr>
          </a:p>
          <a:p>
            <a:r>
              <a:rPr lang="en-GB" sz="2000" dirty="0" smtClean="0">
                <a:latin typeface="Garamond" panose="02020404030301010803" pitchFamily="18" charset="0"/>
              </a:rPr>
              <a:t>Design your own university society. </a:t>
            </a:r>
            <a:r>
              <a:rPr lang="en-GB" sz="2000" dirty="0">
                <a:latin typeface="Garamond" panose="02020404030301010803" pitchFamily="18" charset="0"/>
              </a:rPr>
              <a:t>I</a:t>
            </a:r>
            <a:r>
              <a:rPr lang="en-GB" sz="2000" dirty="0" smtClean="0">
                <a:latin typeface="Garamond" panose="02020404030301010803" pitchFamily="18" charset="0"/>
              </a:rPr>
              <a:t>nclude: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latin typeface="Garamond" panose="02020404030301010803" pitchFamily="18" charset="0"/>
              </a:rPr>
              <a:t>The name of your society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latin typeface="Garamond" panose="02020404030301010803" pitchFamily="18" charset="0"/>
              </a:rPr>
              <a:t>What your society is about 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latin typeface="Garamond" panose="02020404030301010803" pitchFamily="18" charset="0"/>
              </a:rPr>
              <a:t>How you would encourage people to join your society 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latin typeface="Garamond" panose="02020404030301010803" pitchFamily="18" charset="0"/>
              </a:rPr>
              <a:t>What you would do when your members meet up </a:t>
            </a:r>
            <a:endParaRPr lang="en-GB" sz="2000" dirty="0" smtClean="0"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0765" y="3503288"/>
            <a:ext cx="346226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(or) </a:t>
            </a:r>
          </a:p>
          <a:p>
            <a:r>
              <a:rPr lang="en-GB" sz="1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Write a diary entry as a University Student. Include:</a:t>
            </a:r>
          </a:p>
          <a:p>
            <a:pPr marL="285750" indent="-285750">
              <a:buFontTx/>
              <a:buChar char="-"/>
            </a:pPr>
            <a:r>
              <a:rPr lang="en-GB" sz="11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What learning you have done today</a:t>
            </a:r>
          </a:p>
          <a:p>
            <a:pPr marL="285750" indent="-285750">
              <a:buFontTx/>
              <a:buChar char="-"/>
            </a:pPr>
            <a:r>
              <a:rPr lang="en-GB" sz="11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What chores you have done</a:t>
            </a:r>
          </a:p>
          <a:p>
            <a:pPr marL="285750" indent="-285750">
              <a:buFontTx/>
              <a:buChar char="-"/>
            </a:pPr>
            <a:r>
              <a:rPr lang="en-GB" sz="11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What social activities you have enjoyed</a:t>
            </a:r>
          </a:p>
          <a:p>
            <a:pPr marL="285750" indent="-285750">
              <a:buFontTx/>
              <a:buChar char="-"/>
            </a:pPr>
            <a:endParaRPr lang="en-GB" sz="11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r>
              <a:rPr lang="en-GB" sz="11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(or) </a:t>
            </a:r>
          </a:p>
          <a:p>
            <a:r>
              <a:rPr lang="en-GB" sz="11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Design a Student Finance Guide that explains why university is affordable. Use the help sheet. </a:t>
            </a:r>
          </a:p>
        </p:txBody>
      </p:sp>
    </p:spTree>
    <p:extLst>
      <p:ext uri="{BB962C8B-B14F-4D97-AF65-F5344CB8AC3E}">
        <p14:creationId xmlns:p14="http://schemas.microsoft.com/office/powerpoint/2010/main" val="4856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367"/>
            <a:ext cx="9192385" cy="6895367"/>
          </a:xfrm>
        </p:spPr>
      </p:pic>
      <p:sp>
        <p:nvSpPr>
          <p:cNvPr id="9" name="Rectangle 8"/>
          <p:cNvSpPr/>
          <p:nvPr/>
        </p:nvSpPr>
        <p:spPr>
          <a:xfrm>
            <a:off x="3032449" y="1690689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Garamond" panose="02020404030301010803" pitchFamily="18" charset="0"/>
              </a:rPr>
              <a:t>S</a:t>
            </a:r>
            <a:r>
              <a:rPr lang="en-GB" sz="2400" dirty="0" smtClean="0">
                <a:latin typeface="Garamond" panose="02020404030301010803" pitchFamily="18" charset="0"/>
              </a:rPr>
              <a:t>um up in no more than 3 lines either: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aramond" panose="02020404030301010803" pitchFamily="18" charset="0"/>
              </a:rPr>
              <a:t>Why university study is affordable</a:t>
            </a:r>
            <a:endParaRPr lang="en-GB" sz="2400" dirty="0" smtClean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aramond" panose="02020404030301010803" pitchFamily="18" charset="0"/>
              </a:rPr>
              <a:t>How university students spend their time</a:t>
            </a:r>
            <a:endParaRPr lang="en-GB" sz="2400" dirty="0" smtClean="0">
              <a:latin typeface="Garamond" panose="02020404030301010803" pitchFamily="18" charset="0"/>
            </a:endParaRPr>
          </a:p>
          <a:p>
            <a:endParaRPr lang="en-GB" sz="2400" dirty="0" smtClean="0">
              <a:latin typeface="Garamond" panose="02020404030301010803" pitchFamily="18" charset="0"/>
            </a:endParaRPr>
          </a:p>
          <a:p>
            <a:r>
              <a:rPr lang="en-GB" sz="2400" dirty="0" smtClean="0">
                <a:latin typeface="Garamond" panose="02020404030301010803" pitchFamily="18" charset="0"/>
              </a:rPr>
              <a:t>The best ones can be tweeted to @KCLWP by your teacher! 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967" y="270355"/>
            <a:ext cx="6027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Garamond" panose="02020404030301010803" pitchFamily="18" charset="0"/>
              </a:rPr>
              <a:t>Tweet King’s </a:t>
            </a:r>
          </a:p>
          <a:p>
            <a:r>
              <a:rPr lang="en-GB" sz="3600" b="1" dirty="0" smtClean="0">
                <a:latin typeface="Garamond" panose="02020404030301010803" pitchFamily="18" charset="0"/>
              </a:rPr>
              <a:t>College London!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8561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-536"/>
            <a:ext cx="9143286" cy="6858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288" y="1506603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Garamond" panose="02020404030301010803" pitchFamily="18" charset="0"/>
              </a:rPr>
              <a:t>How do university students </a:t>
            </a:r>
            <a:r>
              <a:rPr lang="en-GB" sz="3600" b="1" dirty="0" smtClean="0">
                <a:latin typeface="Garamond" panose="02020404030301010803" pitchFamily="18" charset="0"/>
              </a:rPr>
              <a:t>live?</a:t>
            </a:r>
            <a:endParaRPr lang="en-GB" sz="28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288" y="2832166"/>
            <a:ext cx="691013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Objectives</a:t>
            </a:r>
          </a:p>
          <a:p>
            <a:pPr lvl="0"/>
            <a:r>
              <a:rPr lang="en-GB" dirty="0">
                <a:latin typeface="Garamond" panose="02020404030301010803" pitchFamily="18" charset="0"/>
              </a:rPr>
              <a:t>To calculate a weekly student budget</a:t>
            </a:r>
          </a:p>
          <a:p>
            <a:r>
              <a:rPr lang="en-GB" dirty="0">
                <a:latin typeface="Garamond" panose="02020404030301010803" pitchFamily="18" charset="0"/>
              </a:rPr>
              <a:t>To explain </a:t>
            </a:r>
            <a:r>
              <a:rPr lang="en-GB" dirty="0" smtClean="0">
                <a:latin typeface="Garamond" panose="02020404030301010803" pitchFamily="18" charset="0"/>
              </a:rPr>
              <a:t>why university study is affordable</a:t>
            </a:r>
          </a:p>
          <a:p>
            <a:r>
              <a:rPr lang="en-GB" dirty="0" smtClean="0">
                <a:latin typeface="Garamond" panose="02020404030301010803" pitchFamily="18" charset="0"/>
              </a:rPr>
              <a:t>To explain how students spend their time </a:t>
            </a:r>
            <a:endParaRPr lang="en-GB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573" y="326631"/>
            <a:ext cx="10515600" cy="1325563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83965" y="3863130"/>
            <a:ext cx="57875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latin typeface="Garamond" panose="02020404030301010803" pitchFamily="18" charset="0"/>
              </a:rPr>
              <a:t>Is university expensive?</a:t>
            </a:r>
            <a:endParaRPr lang="en-GB" sz="4000" dirty="0">
              <a:latin typeface="Garamond" panose="02020404030301010803" pitchFamily="18" charset="0"/>
            </a:endParaRPr>
          </a:p>
        </p:txBody>
      </p:sp>
      <p:pic>
        <p:nvPicPr>
          <p:cNvPr id="5" name="Picture 2" descr="Image result for think pair sh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65" y="2085388"/>
            <a:ext cx="5377498" cy="14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32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k1466742\AppData\Local\Microsoft\Windows\Temporary Internet Files\Content.Outlook\EWSAZS33\power_point_slide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" y="-1"/>
            <a:ext cx="9144000" cy="68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3303" y="3413474"/>
            <a:ext cx="5927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www.youtube.com/watch?v=mPpfjKY2QC0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1028" name="Picture 4" descr="Image result for student finance engl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64" y="2199161"/>
            <a:ext cx="5838040" cy="1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9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1466742\AppData\Local\Microsoft\Windows\Temporary Internet Files\Content.Outlook\EWSAZS33\power_point_slide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" y="-1"/>
            <a:ext cx="9144000" cy="68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943" t="67631" r="58752" b="8889"/>
          <a:stretch/>
        </p:blipFill>
        <p:spPr>
          <a:xfrm>
            <a:off x="984250" y="2681290"/>
            <a:ext cx="3530600" cy="2415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943" t="20741" r="56043" b="52925"/>
          <a:stretch/>
        </p:blipFill>
        <p:spPr>
          <a:xfrm>
            <a:off x="962025" y="-12304"/>
            <a:ext cx="4025900" cy="2709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1248" t="67129" r="39446" b="8889"/>
          <a:stretch/>
        </p:blipFill>
        <p:spPr>
          <a:xfrm>
            <a:off x="4470400" y="2709069"/>
            <a:ext cx="3530600" cy="2466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3749" t="20741" r="39446" b="52925"/>
          <a:stretch/>
        </p:blipFill>
        <p:spPr>
          <a:xfrm>
            <a:off x="4927600" y="0"/>
            <a:ext cx="3073400" cy="2709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1943" t="47330" r="39446" b="32485"/>
          <a:stretch/>
        </p:blipFill>
        <p:spPr>
          <a:xfrm>
            <a:off x="971550" y="5011738"/>
            <a:ext cx="7061200" cy="2076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1943" t="67631" r="58752" b="8889"/>
          <a:stretch/>
        </p:blipFill>
        <p:spPr>
          <a:xfrm>
            <a:off x="1038225" y="2668986"/>
            <a:ext cx="3530600" cy="2415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1943" t="20741" r="56043" b="52925"/>
          <a:stretch/>
        </p:blipFill>
        <p:spPr>
          <a:xfrm>
            <a:off x="1016000" y="-24608"/>
            <a:ext cx="4025900" cy="27090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3749" t="20741" r="39446" b="52925"/>
          <a:stretch/>
        </p:blipFill>
        <p:spPr>
          <a:xfrm>
            <a:off x="4981575" y="-12304"/>
            <a:ext cx="3073400" cy="270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6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1466742\AppData\Local\Microsoft\Windows\Temporary Internet Files\Content.Outlook\EWSAZS33\power_point_slide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" y="-1"/>
            <a:ext cx="9144000" cy="68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aramond" panose="02020404030301010803" pitchFamily="18" charset="0"/>
              </a:rPr>
              <a:t>You can also apply for….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8536" y="2861750"/>
            <a:ext cx="8246814" cy="1937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2400" b="1" dirty="0" smtClean="0">
                <a:solidFill>
                  <a:srgbClr val="212121"/>
                </a:solidFill>
                <a:latin typeface="Garamond" panose="020204040303010108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Scholarships. </a:t>
            </a:r>
            <a:r>
              <a:rPr lang="en-GB" sz="2400" dirty="0">
                <a:solidFill>
                  <a:srgbClr val="212121"/>
                </a:solidFill>
                <a:latin typeface="Garamond" panose="020204040303010108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A fund given to a student who has shown themselves to be very good at a particular subject or skill. They do not need to be paid back</a:t>
            </a:r>
            <a:endParaRPr lang="en-GB" sz="24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2400" b="1" dirty="0" smtClean="0">
                <a:solidFill>
                  <a:srgbClr val="212121"/>
                </a:solidFill>
                <a:latin typeface="Garamond" panose="020204040303010108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Bursaries.  </a:t>
            </a:r>
            <a:r>
              <a:rPr lang="en-GB" sz="2400" dirty="0">
                <a:solidFill>
                  <a:srgbClr val="212121"/>
                </a:solidFill>
                <a:latin typeface="Garamond" panose="020204040303010108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A means-tested fund given to students. ‘Means-tested’ means that they meet some sort of criteria, such as household income or disability. Students do not have to pay this money back</a:t>
            </a:r>
            <a:endParaRPr lang="en-GB" sz="24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212121"/>
                </a:solidFill>
                <a:latin typeface="Garamond" panose="020204040303010108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Hardship </a:t>
            </a:r>
            <a:r>
              <a:rPr lang="en-GB" sz="2400" b="1" dirty="0" smtClean="0">
                <a:solidFill>
                  <a:srgbClr val="212121"/>
                </a:solidFill>
                <a:latin typeface="Garamond" panose="020204040303010108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funds. </a:t>
            </a:r>
            <a:r>
              <a:rPr lang="en-GB" sz="2400" dirty="0">
                <a:solidFill>
                  <a:srgbClr val="212121"/>
                </a:solidFill>
                <a:latin typeface="Garamond" panose="020204040303010108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A fund held by universities that students may access if they fall on hard times and require short-term financial assistance</a:t>
            </a:r>
            <a:endParaRPr lang="en-GB" sz="24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endParaRPr lang="en-GB" sz="1600" dirty="0">
              <a:latin typeface="Garamond" panose="02020404030301010803" pitchFamily="18" charset="0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1026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573" y="326631"/>
            <a:ext cx="10515600" cy="1325563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83965" y="3863130"/>
            <a:ext cx="57875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latin typeface="Garamond" panose="02020404030301010803" pitchFamily="18" charset="0"/>
              </a:rPr>
              <a:t>Is university expensive?</a:t>
            </a:r>
            <a:endParaRPr lang="en-GB" sz="4000" dirty="0">
              <a:latin typeface="Garamond" panose="02020404030301010803" pitchFamily="18" charset="0"/>
            </a:endParaRPr>
          </a:p>
        </p:txBody>
      </p:sp>
      <p:pic>
        <p:nvPicPr>
          <p:cNvPr id="5" name="Picture 2" descr="Image result for think pair sh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65" y="2085388"/>
            <a:ext cx="5377498" cy="14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2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k1466742\AppData\Local\Microsoft\Windows\Temporary Internet Files\Content.Outlook\EWSAZS33\power_point_slide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49"/>
            <a:ext cx="9144000" cy="68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154" y="1664928"/>
            <a:ext cx="5270821" cy="3082038"/>
          </a:xfrm>
          <a:prstGeom prst="rect">
            <a:avLst/>
          </a:prstGeom>
          <a:ln w="38100" cap="sq">
            <a:solidFill>
              <a:srgbClr val="5BC9A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42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k1466742\AppData\Local\Microsoft\Windows\Temporary Internet Files\Content.Outlook\EWSAZS33\power_point_slide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" y="-1"/>
            <a:ext cx="9144000" cy="68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96048"/>
            <a:ext cx="4856974" cy="2809589"/>
          </a:xfrm>
          <a:prstGeom prst="rect">
            <a:avLst/>
          </a:prstGeom>
          <a:ln w="38100" cap="sq">
            <a:solidFill>
              <a:srgbClr val="5BC9A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07240" y="3591640"/>
            <a:ext cx="53567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Extension: </a:t>
            </a:r>
          </a:p>
          <a:p>
            <a:pPr marL="457200" indent="-457200">
              <a:buAutoNum type="arabicPeriod"/>
            </a:pPr>
            <a:r>
              <a:rPr lang="en-GB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How does a university timetable differ from your school timetable? </a:t>
            </a:r>
          </a:p>
          <a:p>
            <a:pPr marL="457200" indent="-457200">
              <a:buAutoNum type="arabicPeriod"/>
            </a:pPr>
            <a:r>
              <a:rPr lang="en-GB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What do you have to do as a university student which you may not have to do now?</a:t>
            </a:r>
          </a:p>
          <a:p>
            <a:pPr marL="457200" indent="-457200">
              <a:buAutoNum type="arabicPeriod"/>
            </a:pPr>
            <a:r>
              <a:rPr lang="en-GB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Compare 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and contrast the experience of an arts and humanities student, with a science student. Which timetable do you think you’d prefer and why? </a:t>
            </a:r>
            <a:endParaRPr lang="en-GB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</TotalTime>
  <Words>372</Words>
  <Application>Microsoft Office PowerPoint</Application>
  <PresentationFormat>On-screen Show (4:3)</PresentationFormat>
  <Paragraphs>46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Segoe UI</vt:lpstr>
      <vt:lpstr>Times New Roman</vt:lpstr>
      <vt:lpstr>Office Theme</vt:lpstr>
      <vt:lpstr>PowerPoint Presentation</vt:lpstr>
      <vt:lpstr>How do university students live?</vt:lpstr>
      <vt:lpstr>PowerPoint Presentation</vt:lpstr>
      <vt:lpstr>PowerPoint Presentation</vt:lpstr>
      <vt:lpstr>PowerPoint Presentation</vt:lpstr>
      <vt:lpstr>You can also apply for….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King's College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</dc:title>
  <dc:creator>Collin, Joseph</dc:creator>
  <cp:lastModifiedBy>Collin, Joseph</cp:lastModifiedBy>
  <cp:revision>21</cp:revision>
  <dcterms:created xsi:type="dcterms:W3CDTF">2017-01-31T13:34:00Z</dcterms:created>
  <dcterms:modified xsi:type="dcterms:W3CDTF">2017-02-01T16:47:51Z</dcterms:modified>
</cp:coreProperties>
</file>